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4" r:id="rId3"/>
    <p:sldId id="273" r:id="rId4"/>
    <p:sldId id="268" r:id="rId5"/>
    <p:sldId id="269" r:id="rId6"/>
    <p:sldId id="27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EBA64A-23E0-40B7-A14E-709CC40FA355}" v="5" dt="2025-09-10T22:02:44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690072-E459-CB6B-31CA-D2E3DD64A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0528FF-5DDB-B2F3-22B6-31E40C991F95}"/>
              </a:ext>
            </a:extLst>
          </p:cNvPr>
          <p:cNvSpPr txBox="1"/>
          <p:nvPr/>
        </p:nvSpPr>
        <p:spPr>
          <a:xfrm>
            <a:off x="795043" y="386930"/>
            <a:ext cx="10063500" cy="1298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ea typeface="+mn-lt"/>
                <a:cs typeface="+mn-lt"/>
              </a:rPr>
              <a:t>Ease of Implementation &amp; Scalability</a:t>
            </a:r>
            <a:endParaRPr lang="en-US" sz="1800">
              <a:ea typeface="Calibri"/>
              <a:cs typeface="Calibri"/>
            </a:endParaRPr>
          </a:p>
          <a:p>
            <a:pPr defTabSz="914400"/>
            <a:r>
              <a:rPr lang="en-US" sz="1600" i="1" dirty="0">
                <a:solidFill>
                  <a:srgbClr val="646464"/>
                </a:solidFill>
                <a:latin typeface="+mj-lt"/>
                <a:ea typeface="+mj-ea"/>
                <a:cs typeface="+mj-cs"/>
              </a:rPr>
              <a:t>(Ease of Implementation)</a:t>
            </a:r>
            <a:endParaRPr lang="en-US" sz="1600" dirty="0">
              <a:solidFill>
                <a:srgbClr val="646464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A1D975-D251-D7BA-C27A-DD26A516344E}"/>
              </a:ext>
            </a:extLst>
          </p:cNvPr>
          <p:cNvSpPr txBox="1"/>
          <p:nvPr/>
        </p:nvSpPr>
        <p:spPr>
          <a:xfrm>
            <a:off x="795042" y="2599509"/>
            <a:ext cx="4529718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Plug-and-play setup with minimal configuration.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Pre-built connectors for Git repos, CI/CD, and logging systems.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No steep learning curve → works with existing developer workflows.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Lightweight, scalable microservices architecture.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Cloud-ready deployment → faster rollout across teams.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endParaRPr lang="en-US" sz="2000"/>
          </a:p>
        </p:txBody>
      </p:sp>
      <p:pic>
        <p:nvPicPr>
          <p:cNvPr id="5" name="Picture 4" descr="A person sitting at a desk with a computer&#10;&#10;AI-generated content may be incorrect.">
            <a:extLst>
              <a:ext uri="{FF2B5EF4-FFF2-40B4-BE49-F238E27FC236}">
                <a16:creationId xmlns:a16="http://schemas.microsoft.com/office/drawing/2014/main" id="{CB57F002-613F-16E2-959F-06AEEC2D3D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467"/>
          <a:stretch>
            <a:fillRect/>
          </a:stretch>
        </p:blipFill>
        <p:spPr>
          <a:xfrm>
            <a:off x="5911580" y="2484255"/>
            <a:ext cx="5148936" cy="371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558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C29E3A-A9AA-6BF1-5521-7B218BD83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F4BA26-941B-CE86-EA81-466D1A1F3E8A}"/>
              </a:ext>
            </a:extLst>
          </p:cNvPr>
          <p:cNvSpPr txBox="1"/>
          <p:nvPr/>
        </p:nvSpPr>
        <p:spPr>
          <a:xfrm>
            <a:off x="795043" y="386930"/>
            <a:ext cx="10063500" cy="1298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ea typeface="+mn-lt"/>
                <a:cs typeface="+mn-lt"/>
              </a:rPr>
              <a:t>Scalability &amp; Reusability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600" i="1" dirty="0">
                <a:solidFill>
                  <a:srgbClr val="646464"/>
                </a:solidFill>
                <a:latin typeface="+mj-lt"/>
                <a:ea typeface="+mj-ea"/>
                <a:cs typeface="+mj-cs"/>
              </a:rPr>
              <a:t>(Scalability &amp; Reusability)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ADC24A-5C82-B0C1-9B24-F8F2B9A24FAE}"/>
              </a:ext>
            </a:extLst>
          </p:cNvPr>
          <p:cNvSpPr txBox="1"/>
          <p:nvPr/>
        </p:nvSpPr>
        <p:spPr>
          <a:xfrm>
            <a:off x="795042" y="2599509"/>
            <a:ext cx="4529718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Handles projects of all sizes → from startups to enterprise systems.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Framework-agnostic (Spring Boot, Angular, React, Microservices, etc.).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Reusable AI-trained modules → reduce duplication of effort.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Multi-team, multi-project support with centralized AI hub.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Scales horizontally with cloud infrastructure.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endParaRPr lang="en-US" sz="2000"/>
          </a:p>
        </p:txBody>
      </p:sp>
      <p:pic>
        <p:nvPicPr>
          <p:cNvPr id="6" name="Picture 5" descr="A diagram of a graph with puzzle pieces and arrows&#10;&#10;AI-generated content may be incorrect.">
            <a:extLst>
              <a:ext uri="{FF2B5EF4-FFF2-40B4-BE49-F238E27FC236}">
                <a16:creationId xmlns:a16="http://schemas.microsoft.com/office/drawing/2014/main" id="{833814F8-E3AF-62F7-1E97-4E6596CEA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80" y="2622920"/>
            <a:ext cx="5148936" cy="343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35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5043" y="386930"/>
            <a:ext cx="10063500" cy="1298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>
                <a:ea typeface="+mn-lt"/>
                <a:cs typeface="+mn-lt"/>
              </a:rPr>
              <a:t>Financial Feasibility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95042" y="2599509"/>
            <a:ext cx="4529718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Cuts developer time on repetitive tasks by </a:t>
            </a:r>
            <a:r>
              <a:rPr lang="en-US" sz="2000" b="1"/>
              <a:t>30–40%</a:t>
            </a:r>
            <a:r>
              <a:rPr lang="en-US" sz="2000"/>
              <a:t>, reducing costs.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Faster onboarding lowers ramp-up expenses.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Prevents production outages via early log insights → saving downtime costs.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Reduces tool sprawl by consolidating multiple functions into one platform.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Delivers quick ROI by accelerating project delivery.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endParaRPr lang="en-US" sz="2000"/>
          </a:p>
        </p:txBody>
      </p:sp>
      <p:pic>
        <p:nvPicPr>
          <p:cNvPr id="5" name="Picture 4" descr="A piggy bank with coins and graph&#10;&#10;AI-generated content may be incorrect.">
            <a:extLst>
              <a:ext uri="{FF2B5EF4-FFF2-40B4-BE49-F238E27FC236}">
                <a16:creationId xmlns:a16="http://schemas.microsoft.com/office/drawing/2014/main" id="{505DDB2A-A073-59EE-2604-5811E4482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80" y="2622920"/>
            <a:ext cx="5148936" cy="34369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90337" y="1538494"/>
            <a:ext cx="1925655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sz="1600" i="1" dirty="0">
                <a:solidFill>
                  <a:srgbClr val="646464"/>
                </a:solidFill>
              </a:rPr>
              <a:t>(</a:t>
            </a:r>
            <a:r>
              <a:rPr lang="en-US" sz="1600" i="1" dirty="0">
                <a:solidFill>
                  <a:srgbClr val="646464"/>
                </a:solidFill>
              </a:rPr>
              <a:t>Financial Feasibility</a:t>
            </a:r>
            <a:r>
              <a:rPr sz="1600" i="1" dirty="0">
                <a:solidFill>
                  <a:srgbClr val="646464"/>
                </a:solidFill>
              </a:rPr>
              <a:t>)</a:t>
            </a:r>
            <a:endParaRPr lang="en-US" sz="1600" i="1">
              <a:solidFill>
                <a:srgbClr val="64646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5043" y="386930"/>
            <a:ext cx="10063500" cy="1298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>
                <a:ea typeface="+mn-lt"/>
                <a:cs typeface="+mn-lt"/>
              </a:rPr>
              <a:t>Competitive Edge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95042" y="2599509"/>
            <a:ext cx="4529718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Unlike standalone tools (e.g., Copilot, SonarQube, log analyzers) → CodeSage AI is all-in-one.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1900"/>
              <a:t>Covers </a:t>
            </a:r>
            <a:r>
              <a:rPr lang="en-US" sz="1900" b="1"/>
              <a:t>full developer lifecycle</a:t>
            </a:r>
            <a:r>
              <a:rPr lang="en-US" sz="1900"/>
              <a:t> → Review, Generate, Analyze, Assist.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1900"/>
              <a:t>Supports both technical (code/architecture) and operational (logs/queries) use cases.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1900"/>
              <a:t>Adaptive learning engine → improves accuracy over time.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1900"/>
              <a:t>Better ROI → one integrated solution instead of multiple costly licenses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endParaRPr lang="en-US" sz="1900"/>
          </a:p>
        </p:txBody>
      </p:sp>
      <p:pic>
        <p:nvPicPr>
          <p:cNvPr id="5" name="Picture 4" descr="A group of people holding a trophy&#10;&#10;AI-generated content may be incorrect.">
            <a:extLst>
              <a:ext uri="{FF2B5EF4-FFF2-40B4-BE49-F238E27FC236}">
                <a16:creationId xmlns:a16="http://schemas.microsoft.com/office/drawing/2014/main" id="{6BC51F55-5DFF-4903-255C-97884CF19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80" y="2622920"/>
            <a:ext cx="5148936" cy="34369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99925" y="1519311"/>
            <a:ext cx="1760418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sz="1600" i="1" dirty="0">
                <a:solidFill>
                  <a:srgbClr val="646464"/>
                </a:solidFill>
              </a:rPr>
              <a:t>(</a:t>
            </a:r>
            <a:r>
              <a:rPr lang="en-US" sz="1600" i="1" dirty="0">
                <a:solidFill>
                  <a:srgbClr val="646464"/>
                </a:solidFill>
              </a:rPr>
              <a:t>Competitive Edge</a:t>
            </a:r>
            <a:r>
              <a:rPr sz="1600" i="1" dirty="0">
                <a:solidFill>
                  <a:srgbClr val="646464"/>
                </a:solidFill>
              </a:rPr>
              <a:t>)</a:t>
            </a:r>
            <a:endParaRPr lang="en-US" sz="1600" i="1">
              <a:solidFill>
                <a:srgbClr val="64646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5043" y="386930"/>
            <a:ext cx="10063500" cy="1298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>
                <a:ea typeface="+mn-lt"/>
                <a:cs typeface="+mn-lt"/>
              </a:rPr>
              <a:t>Conclusion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95042" y="2599509"/>
            <a:ext cx="4529718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CodeSage AI</a:t>
            </a:r>
            <a:r>
              <a:rPr lang="en-US" sz="2000"/>
              <a:t> empowers developers with a smart, unified assistant.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Drives </a:t>
            </a:r>
            <a:r>
              <a:rPr lang="en-US" sz="2000" b="1"/>
              <a:t>productivity, quality, and speed</a:t>
            </a:r>
            <a:r>
              <a:rPr lang="en-US" sz="2000"/>
              <a:t> across the SDLC.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Reduces costs, accelerates delivery, and enhances team agility.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Positions organizations for the </a:t>
            </a:r>
            <a:r>
              <a:rPr lang="en-US" sz="2000" b="1"/>
              <a:t>future of AI-driven software development</a:t>
            </a:r>
            <a:r>
              <a:rPr lang="en-US" sz="2000"/>
              <a:t>.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r>
              <a:rPr lang="en-US" sz="2000"/>
              <a:t>Not just a tool → a </a:t>
            </a:r>
            <a:r>
              <a:rPr lang="en-US" sz="2000" b="1"/>
              <a:t>game-changing partner</a:t>
            </a:r>
            <a:r>
              <a:rPr lang="en-US" sz="2000"/>
              <a:t> for every developer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283246"/>
                </a:solidFill>
              </a:defRPr>
            </a:pPr>
            <a:endParaRPr lang="en-US" sz="2000"/>
          </a:p>
        </p:txBody>
      </p:sp>
      <p:pic>
        <p:nvPicPr>
          <p:cNvPr id="5" name="Picture 4" descr="A thumb up and a clipboard with check marks&#10;&#10;AI-generated content may be incorrect.">
            <a:extLst>
              <a:ext uri="{FF2B5EF4-FFF2-40B4-BE49-F238E27FC236}">
                <a16:creationId xmlns:a16="http://schemas.microsoft.com/office/drawing/2014/main" id="{90A585B7-C27E-6719-C820-1FE558A40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80" y="2622920"/>
            <a:ext cx="5148936" cy="34369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</cp:revision>
  <dcterms:created xsi:type="dcterms:W3CDTF">2025-09-10T22:02:12Z</dcterms:created>
  <dcterms:modified xsi:type="dcterms:W3CDTF">2025-09-10T22:03:55Z</dcterms:modified>
</cp:coreProperties>
</file>

<file path=docProps/thumbnail.jpeg>
</file>